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 id="2147483739" r:id="rId2"/>
    <p:sldMasterId id="2147483752" r:id="rId3"/>
  </p:sldMasterIdLst>
  <p:notesMasterIdLst>
    <p:notesMasterId r:id="rId11"/>
  </p:notesMasterIdLst>
  <p:sldIdLst>
    <p:sldId id="256" r:id="rId4"/>
    <p:sldId id="308" r:id="rId5"/>
    <p:sldId id="262" r:id="rId6"/>
    <p:sldId id="307" r:id="rId7"/>
    <p:sldId id="264" r:id="rId8"/>
    <p:sldId id="265" r:id="rId9"/>
    <p:sldId id="266"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16053-D002-0549-B2BB-9E7C15E810E2}" type="datetimeFigureOut">
              <a:rPr lang="nl-NL" smtClean="0"/>
              <a:t>26-06-20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A2FED-012B-714A-B64A-324B1E8F978B}" type="slidenum">
              <a:rPr lang="nl-NL" smtClean="0"/>
              <a:t>‹nr.›</a:t>
            </a:fld>
            <a:endParaRPr lang="nl-NL"/>
          </a:p>
        </p:txBody>
      </p:sp>
    </p:spTree>
    <p:extLst>
      <p:ext uri="{BB962C8B-B14F-4D97-AF65-F5344CB8AC3E}">
        <p14:creationId xmlns:p14="http://schemas.microsoft.com/office/powerpoint/2010/main" val="309677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het moment dat een product in de winkel ligt, heeft het allerlei productiestadia doorlopen. Die productiestadia zijn de schakels van de voedselproductieketen, kortweg ‘voedselketen’ genoemd. Bij iedere productiefase wordt een hoeveelheid broeikasgassen uitgestoten. Volgens Nederlands onderzoek is de landbouw voor ongeveer 40% verantwoordelijk voor de broeikasgasuitstoot van voeding. Ook voedseltransport, koelen en bewerken en consumptie speelt een belangrijke rol. </a:t>
            </a:r>
          </a:p>
        </p:txBody>
      </p:sp>
      <p:sp>
        <p:nvSpPr>
          <p:cNvPr id="4" name="Tijdelijke aanduiding voor dianummer 3"/>
          <p:cNvSpPr>
            <a:spLocks noGrp="1"/>
          </p:cNvSpPr>
          <p:nvPr>
            <p:ph type="sldNum" sz="quarter" idx="10"/>
          </p:nvPr>
        </p:nvSpPr>
        <p:spPr/>
        <p:txBody>
          <a:bodyPr/>
          <a:lstStyle/>
          <a:p>
            <a:fld id="{625724D4-E846-4527-BAB9-9B784E5EF44A}" type="slidenum">
              <a:rPr lang="nl-NL" smtClean="0"/>
              <a:t>4</a:t>
            </a:fld>
            <a:endParaRPr lang="nl-NL"/>
          </a:p>
        </p:txBody>
      </p:sp>
    </p:spTree>
    <p:extLst>
      <p:ext uri="{BB962C8B-B14F-4D97-AF65-F5344CB8AC3E}">
        <p14:creationId xmlns:p14="http://schemas.microsoft.com/office/powerpoint/2010/main" val="223164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6/26/20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2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6/26/20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74741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6/26/20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100280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7645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5314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2514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452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79968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08770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5111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7402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6/26/20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74383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6945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45277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577686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6/26/20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50721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571104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187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853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532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0919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687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6/26/20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973591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920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311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22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174518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6/26/20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6548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6/26/20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18870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6/26/20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0395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6/26/20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21039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6/26/20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78322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6/26/20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63145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6/26/20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9793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6/26/20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23633736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6/26/20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03724318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27" r:id="rId5"/>
    <p:sldLayoutId id="2147483728" r:id="rId6"/>
    <p:sldLayoutId id="2147483734"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6/26/20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10228939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fbeelding met stof&#10;&#10;Automatisch gegenereerde beschrijving">
            <a:extLst>
              <a:ext uri="{FF2B5EF4-FFF2-40B4-BE49-F238E27FC236}">
                <a16:creationId xmlns:a16="http://schemas.microsoft.com/office/drawing/2014/main" id="{4443CD75-F014-4560-AED8-B855EC6CCAA5}"/>
              </a:ext>
            </a:extLst>
          </p:cNvPr>
          <p:cNvPicPr>
            <a:picLocks noChangeAspect="1"/>
          </p:cNvPicPr>
          <p:nvPr/>
        </p:nvPicPr>
        <p:blipFill rotWithShape="1">
          <a:blip r:embed="rId2"/>
          <a:srcRect t="22597" r="9093" b="8540"/>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12F8055-1347-E241-9F8E-7345AA973990}"/>
              </a:ext>
            </a:extLst>
          </p:cNvPr>
          <p:cNvSpPr>
            <a:spLocks noGrp="1"/>
          </p:cNvSpPr>
          <p:nvPr>
            <p:ph type="ctrTitle"/>
          </p:nvPr>
        </p:nvSpPr>
        <p:spPr>
          <a:xfrm>
            <a:off x="477981" y="1122363"/>
            <a:ext cx="4023360" cy="3204134"/>
          </a:xfrm>
        </p:spPr>
        <p:txBody>
          <a:bodyPr anchor="b">
            <a:normAutofit/>
          </a:bodyPr>
          <a:lstStyle/>
          <a:p>
            <a:r>
              <a:rPr lang="nl-NL" sz="4800"/>
              <a:t>Herhaling week 8</a:t>
            </a:r>
          </a:p>
        </p:txBody>
      </p:sp>
      <p:sp>
        <p:nvSpPr>
          <p:cNvPr id="3" name="Ondertitel 2">
            <a:extLst>
              <a:ext uri="{FF2B5EF4-FFF2-40B4-BE49-F238E27FC236}">
                <a16:creationId xmlns:a16="http://schemas.microsoft.com/office/drawing/2014/main" id="{1C2FB6BD-444F-F549-A12D-4AA1D70B0675}"/>
              </a:ext>
            </a:extLst>
          </p:cNvPr>
          <p:cNvSpPr>
            <a:spLocks noGrp="1"/>
          </p:cNvSpPr>
          <p:nvPr>
            <p:ph type="subTitle" idx="1"/>
          </p:nvPr>
        </p:nvSpPr>
        <p:spPr>
          <a:xfrm>
            <a:off x="477980" y="4872922"/>
            <a:ext cx="4023359" cy="1208141"/>
          </a:xfrm>
        </p:spPr>
        <p:txBody>
          <a:bodyPr>
            <a:normAutofit/>
          </a:bodyPr>
          <a:lstStyle/>
          <a:p>
            <a:r>
              <a:rPr lang="nl-NL" sz="2000" dirty="0"/>
              <a:t>Begrippen, vragen escape </a:t>
            </a:r>
            <a:r>
              <a:rPr lang="nl-NL" sz="2000" dirty="0" err="1"/>
              <a:t>the</a:t>
            </a:r>
            <a:r>
              <a:rPr lang="nl-NL" sz="2000" dirty="0"/>
              <a:t> classroom</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74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el 9">
            <a:extLst>
              <a:ext uri="{FF2B5EF4-FFF2-40B4-BE49-F238E27FC236}">
                <a16:creationId xmlns:a16="http://schemas.microsoft.com/office/drawing/2014/main" id="{F8DF404A-A618-0D49-BBA3-542ADD6813D7}"/>
              </a:ext>
            </a:extLst>
          </p:cNvPr>
          <p:cNvSpPr>
            <a:spLocks noGrp="1"/>
          </p:cNvSpPr>
          <p:nvPr>
            <p:ph type="title"/>
          </p:nvPr>
        </p:nvSpPr>
        <p:spPr>
          <a:xfrm>
            <a:off x="638882" y="639193"/>
            <a:ext cx="4015414" cy="3573516"/>
          </a:xfrm>
        </p:spPr>
        <p:txBody>
          <a:bodyPr vert="horz" lIns="91440" tIns="45720" rIns="91440" bIns="45720" rtlCol="0" anchor="b">
            <a:normAutofit/>
          </a:bodyPr>
          <a:lstStyle/>
          <a:p>
            <a:pPr algn="l"/>
            <a:r>
              <a:rPr lang="en-US" sz="5800" dirty="0" err="1"/>
              <a:t>Afsluiting</a:t>
            </a:r>
            <a:r>
              <a:rPr lang="en-US" sz="5800" dirty="0"/>
              <a:t> IBS</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F7EDE"/>
          </a:solidFill>
          <a:ln w="38100" cap="rnd">
            <a:solidFill>
              <a:srgbClr val="FF7E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teken, gebouw, houten&#10;&#10;Automatisch gegenereerde beschrijving">
            <a:extLst>
              <a:ext uri="{FF2B5EF4-FFF2-40B4-BE49-F238E27FC236}">
                <a16:creationId xmlns:a16="http://schemas.microsoft.com/office/drawing/2014/main" id="{4EC27905-09D4-E44C-954F-472C176D8E65}"/>
              </a:ext>
            </a:extLst>
          </p:cNvPr>
          <p:cNvPicPr>
            <a:picLocks noChangeAspect="1"/>
          </p:cNvPicPr>
          <p:nvPr/>
        </p:nvPicPr>
        <p:blipFill>
          <a:blip r:embed="rId2"/>
          <a:stretch>
            <a:fillRect/>
          </a:stretch>
        </p:blipFill>
        <p:spPr>
          <a:xfrm>
            <a:off x="4654296" y="852197"/>
            <a:ext cx="7214616" cy="5126174"/>
          </a:xfrm>
          <a:prstGeom prst="rect">
            <a:avLst/>
          </a:prstGeom>
        </p:spPr>
      </p:pic>
    </p:spTree>
    <p:extLst>
      <p:ext uri="{BB962C8B-B14F-4D97-AF65-F5344CB8AC3E}">
        <p14:creationId xmlns:p14="http://schemas.microsoft.com/office/powerpoint/2010/main" val="68614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2249-6DB1-2A4F-8233-4D0F0D170DD3}"/>
              </a:ext>
            </a:extLst>
          </p:cNvPr>
          <p:cNvSpPr>
            <a:spLocks noGrp="1"/>
          </p:cNvSpPr>
          <p:nvPr>
            <p:ph type="title" idx="4294967295"/>
          </p:nvPr>
        </p:nvSpPr>
        <p:spPr>
          <a:xfrm>
            <a:off x="463137" y="99476"/>
            <a:ext cx="10515600" cy="1325563"/>
          </a:xfrm>
        </p:spPr>
        <p:txBody>
          <a:bodyPr>
            <a:normAutofit/>
          </a:bodyPr>
          <a:lstStyle/>
          <a:p>
            <a:r>
              <a:rPr lang="nl-NL" sz="8000" dirty="0">
                <a:solidFill>
                  <a:schemeClr val="accent1"/>
                </a:solidFill>
              </a:rPr>
              <a:t> Begrippenlijst</a:t>
            </a:r>
          </a:p>
        </p:txBody>
      </p:sp>
      <p:graphicFrame>
        <p:nvGraphicFramePr>
          <p:cNvPr id="4" name="Tijdelijke aanduiding voor inhoud 3">
            <a:extLst>
              <a:ext uri="{FF2B5EF4-FFF2-40B4-BE49-F238E27FC236}">
                <a16:creationId xmlns:a16="http://schemas.microsoft.com/office/drawing/2014/main" id="{EC11F014-E920-B54B-A10A-53714A0D1E9B}"/>
              </a:ext>
            </a:extLst>
          </p:cNvPr>
          <p:cNvGraphicFramePr>
            <a:graphicFrameLocks noGrp="1"/>
          </p:cNvGraphicFramePr>
          <p:nvPr>
            <p:ph idx="4294967295"/>
            <p:extLst>
              <p:ext uri="{D42A27DB-BD31-4B8C-83A1-F6EECF244321}">
                <p14:modId xmlns:p14="http://schemas.microsoft.com/office/powerpoint/2010/main" val="2990789171"/>
              </p:ext>
            </p:extLst>
          </p:nvPr>
        </p:nvGraphicFramePr>
        <p:xfrm>
          <a:off x="724395" y="1425039"/>
          <a:ext cx="10367158" cy="5342623"/>
        </p:xfrm>
        <a:graphic>
          <a:graphicData uri="http://schemas.openxmlformats.org/drawingml/2006/table">
            <a:tbl>
              <a:tblPr firstRow="1" firstCol="1" bandRow="1">
                <a:tableStyleId>{69012ECD-51FC-41F1-AA8D-1B2483CD663E}</a:tableStyleId>
              </a:tblPr>
              <a:tblGrid>
                <a:gridCol w="2490902">
                  <a:extLst>
                    <a:ext uri="{9D8B030D-6E8A-4147-A177-3AD203B41FA5}">
                      <a16:colId xmlns:a16="http://schemas.microsoft.com/office/drawing/2014/main" val="4226770467"/>
                    </a:ext>
                  </a:extLst>
                </a:gridCol>
                <a:gridCol w="7876256">
                  <a:extLst>
                    <a:ext uri="{9D8B030D-6E8A-4147-A177-3AD203B41FA5}">
                      <a16:colId xmlns:a16="http://schemas.microsoft.com/office/drawing/2014/main" val="2084330999"/>
                    </a:ext>
                  </a:extLst>
                </a:gridCol>
              </a:tblGrid>
              <a:tr h="177218">
                <a:tc>
                  <a:txBody>
                    <a:bodyPr/>
                    <a:lstStyle/>
                    <a:p>
                      <a:pPr algn="ctr">
                        <a:spcAft>
                          <a:spcPts val="0"/>
                        </a:spcAft>
                        <a:tabLst>
                          <a:tab pos="180340" algn="l"/>
                        </a:tabLst>
                      </a:pPr>
                      <a:r>
                        <a:rPr lang="nl-NL" sz="900">
                          <a:effectLst/>
                        </a:rPr>
                        <a:t>Begrip</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lgn="ctr">
                        <a:spcAft>
                          <a:spcPts val="0"/>
                        </a:spcAft>
                        <a:tabLst>
                          <a:tab pos="180340" algn="l"/>
                        </a:tabLst>
                      </a:pPr>
                      <a:r>
                        <a:rPr lang="nl-NL" sz="900">
                          <a:effectLst/>
                        </a:rPr>
                        <a:t>Toelichting</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795331408"/>
                  </a:ext>
                </a:extLst>
              </a:tr>
              <a:tr h="328502">
                <a:tc>
                  <a:txBody>
                    <a:bodyPr/>
                    <a:lstStyle/>
                    <a:p>
                      <a:pPr>
                        <a:spcBef>
                          <a:spcPts val="200"/>
                        </a:spcBef>
                        <a:spcAft>
                          <a:spcPts val="200"/>
                        </a:spcAft>
                        <a:tabLst>
                          <a:tab pos="180340" algn="l"/>
                        </a:tabLst>
                      </a:pPr>
                      <a:r>
                        <a:rPr lang="nl-NL" sz="1300" b="1">
                          <a:solidFill>
                            <a:schemeClr val="tx1"/>
                          </a:solidFill>
                          <a:effectLst/>
                        </a:rPr>
                        <a:t>Nudging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a:solidFill>
                            <a:schemeClr val="tx1"/>
                          </a:solidFill>
                          <a:effectLst/>
                        </a:rPr>
                        <a:t>Je snapt op welke wijze nudging gedrag kan beïnvloeden. Je weet welke verschillende vormen er zijn en je kunt ook voorbeelden benoemen.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127229619"/>
                  </a:ext>
                </a:extLst>
              </a:tr>
              <a:tr h="208000">
                <a:tc>
                  <a:txBody>
                    <a:bodyPr/>
                    <a:lstStyle/>
                    <a:p>
                      <a:pPr>
                        <a:spcBef>
                          <a:spcPts val="200"/>
                        </a:spcBef>
                        <a:spcAft>
                          <a:spcPts val="200"/>
                        </a:spcAft>
                        <a:tabLst>
                          <a:tab pos="180340" algn="l"/>
                        </a:tabLst>
                      </a:pPr>
                      <a:r>
                        <a:rPr lang="nl-NL" sz="1300" b="1">
                          <a:solidFill>
                            <a:schemeClr val="tx1"/>
                          </a:solidFill>
                          <a:effectLst/>
                        </a:rPr>
                        <a:t>Voedselverspilling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benoemen wat voedselverspilling is en kunt een relatie leggen met de ladder van Moerman (zie volgend begrip)</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323327758"/>
                  </a:ext>
                </a:extLst>
              </a:tr>
              <a:tr h="208000">
                <a:tc>
                  <a:txBody>
                    <a:bodyPr/>
                    <a:lstStyle/>
                    <a:p>
                      <a:pPr>
                        <a:spcBef>
                          <a:spcPts val="200"/>
                        </a:spcBef>
                        <a:spcAft>
                          <a:spcPts val="200"/>
                        </a:spcAft>
                        <a:tabLst>
                          <a:tab pos="180340" algn="l"/>
                        </a:tabLst>
                      </a:pPr>
                      <a:r>
                        <a:rPr lang="nl-NL" sz="1300" b="1">
                          <a:solidFill>
                            <a:schemeClr val="tx1"/>
                          </a:solidFill>
                          <a:effectLst/>
                        </a:rPr>
                        <a:t>Ladder van Moerman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snapt wat de ladder van Moerman beschrijft en begrijpt de opbouw van de piramide.</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4190624375"/>
                  </a:ext>
                </a:extLst>
              </a:tr>
              <a:tr h="631068">
                <a:tc>
                  <a:txBody>
                    <a:bodyPr/>
                    <a:lstStyle/>
                    <a:p>
                      <a:pPr>
                        <a:spcAft>
                          <a:spcPts val="0"/>
                        </a:spcAft>
                      </a:pPr>
                      <a:r>
                        <a:rPr lang="nl-NL" sz="1300" b="1">
                          <a:solidFill>
                            <a:schemeClr val="tx1"/>
                          </a:solidFill>
                          <a:effectLst/>
                        </a:rPr>
                        <a:t>Gezonde leef- en werkomgeving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aangeven hoe de omgeving van invloed is op de gezondheid. </a:t>
                      </a:r>
                    </a:p>
                    <a:p>
                      <a:pPr>
                        <a:spcAft>
                          <a:spcPts val="0"/>
                        </a:spcAft>
                      </a:pPr>
                      <a:r>
                        <a:rPr lang="nl-NL" sz="1300" b="1">
                          <a:solidFill>
                            <a:schemeClr val="tx1"/>
                          </a:solidFill>
                          <a:effectLst/>
                        </a:rPr>
                        <a:t>Je kunt de relatie tussen luchtkwaliteit en gezondheid uitleggen. Je kunt de rol van fijnstof hierin uitleggen.</a:t>
                      </a:r>
                    </a:p>
                    <a:p>
                      <a:pPr>
                        <a:spcAft>
                          <a:spcPts val="0"/>
                        </a:spcAft>
                      </a:pPr>
                      <a:r>
                        <a:rPr lang="nl-NL" sz="1300" b="1">
                          <a:solidFill>
                            <a:schemeClr val="tx1"/>
                          </a:solidFill>
                          <a:effectLst/>
                        </a:rPr>
                        <a:t>Je kunt de term ‘sick building syndrome’ uitleggen en verschillende oorzaken hiervan benoemen. Daarnaast ben je bekent met de klachten die mensen kunnen hebben.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126515976"/>
                  </a:ext>
                </a:extLst>
              </a:tr>
              <a:tr h="208000">
                <a:tc>
                  <a:txBody>
                    <a:bodyPr/>
                    <a:lstStyle/>
                    <a:p>
                      <a:pPr>
                        <a:spcBef>
                          <a:spcPts val="200"/>
                        </a:spcBef>
                        <a:spcAft>
                          <a:spcPts val="200"/>
                        </a:spcAft>
                        <a:tabLst>
                          <a:tab pos="180340" algn="l"/>
                        </a:tabLst>
                      </a:pPr>
                      <a:r>
                        <a:rPr lang="nl-NL" sz="1300" b="1">
                          <a:solidFill>
                            <a:schemeClr val="tx1"/>
                          </a:solidFill>
                          <a:effectLst/>
                        </a:rPr>
                        <a:t>Hittestress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hittestress is en wat de impact is op mens, dier en milieu.</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3282150"/>
                  </a:ext>
                </a:extLst>
              </a:tr>
              <a:tr h="442667">
                <a:tc>
                  <a:txBody>
                    <a:bodyPr/>
                    <a:lstStyle/>
                    <a:p>
                      <a:pPr>
                        <a:spcAft>
                          <a:spcPts val="0"/>
                        </a:spcAft>
                      </a:pPr>
                      <a:r>
                        <a:rPr lang="nl-NL" sz="1300" b="1">
                          <a:solidFill>
                            <a:schemeClr val="tx1"/>
                          </a:solidFill>
                          <a:effectLst/>
                        </a:rPr>
                        <a:t>Groen en gezonde leef- en werkomgeving</a:t>
                      </a:r>
                    </a:p>
                    <a:p>
                      <a:pPr>
                        <a:spcBef>
                          <a:spcPts val="200"/>
                        </a:spcBef>
                        <a:spcAft>
                          <a:spcPts val="200"/>
                        </a:spcAft>
                        <a:tabLst>
                          <a:tab pos="180340" algn="l"/>
                        </a:tabLst>
                      </a:pPr>
                      <a:r>
                        <a:rPr lang="nl-NL" sz="1300" b="1">
                          <a:solidFill>
                            <a:schemeClr val="tx1"/>
                          </a:solidFill>
                          <a:effectLst/>
                        </a:rPr>
                        <a:t>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dirty="0">
                          <a:solidFill>
                            <a:schemeClr val="tx1"/>
                          </a:solidFill>
                          <a:effectLst/>
                        </a:rPr>
                        <a:t>Je weet wat fotosynthese is.</a:t>
                      </a:r>
                    </a:p>
                    <a:p>
                      <a:pPr>
                        <a:spcAft>
                          <a:spcPts val="0"/>
                        </a:spcAft>
                      </a:pPr>
                      <a:r>
                        <a:rPr lang="nl-NL" sz="1300" b="1" dirty="0">
                          <a:solidFill>
                            <a:schemeClr val="tx1"/>
                          </a:solidFill>
                          <a:effectLst/>
                        </a:rPr>
                        <a:t>Je kunt het effect van planten/groen op de omgeving en gezondheid benoemen.</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206171426"/>
                  </a:ext>
                </a:extLst>
              </a:tr>
              <a:tr h="416000">
                <a:tc>
                  <a:txBody>
                    <a:bodyPr/>
                    <a:lstStyle/>
                    <a:p>
                      <a:pPr>
                        <a:spcBef>
                          <a:spcPts val="200"/>
                        </a:spcBef>
                        <a:spcAft>
                          <a:spcPts val="200"/>
                        </a:spcAft>
                        <a:tabLst>
                          <a:tab pos="180340" algn="l"/>
                        </a:tabLst>
                      </a:pPr>
                      <a:r>
                        <a:rPr lang="nl-NL" sz="1300" b="1">
                          <a:solidFill>
                            <a:schemeClr val="tx1"/>
                          </a:solidFill>
                          <a:effectLst/>
                        </a:rPr>
                        <a:t>Gezonde leefstijl (en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begrijpt wat de rol van voeding is bij een gezonde leefstijl en kunt de voordelen ook benoemen.. Daarnaast ben je bekent met alle andere aspecten die van belang zijn bij een gezonde leefstijl.</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9111050"/>
                  </a:ext>
                </a:extLst>
              </a:tr>
              <a:tr h="208000">
                <a:tc>
                  <a:txBody>
                    <a:bodyPr/>
                    <a:lstStyle/>
                    <a:p>
                      <a:pPr>
                        <a:spcBef>
                          <a:spcPts val="200"/>
                        </a:spcBef>
                        <a:spcAft>
                          <a:spcPts val="200"/>
                        </a:spcAft>
                        <a:tabLst>
                          <a:tab pos="180340" algn="l"/>
                        </a:tabLst>
                      </a:pPr>
                      <a:r>
                        <a:rPr lang="nl-NL" sz="1300" b="1">
                          <a:solidFill>
                            <a:schemeClr val="tx1"/>
                          </a:solidFill>
                          <a:effectLst/>
                        </a:rPr>
                        <a:t>Eetgewoontes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bent bekend met hoe eetgewoontes zich in de tijd hebben ontwikkeld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3457517453"/>
                  </a:ext>
                </a:extLst>
              </a:tr>
              <a:tr h="208000">
                <a:tc>
                  <a:txBody>
                    <a:bodyPr/>
                    <a:lstStyle/>
                    <a:p>
                      <a:pPr>
                        <a:spcBef>
                          <a:spcPts val="200"/>
                        </a:spcBef>
                        <a:spcAft>
                          <a:spcPts val="200"/>
                        </a:spcAft>
                        <a:tabLst>
                          <a:tab pos="180340" algn="l"/>
                        </a:tabLst>
                      </a:pPr>
                      <a:r>
                        <a:rPr lang="nl-NL" sz="1300" b="1">
                          <a:solidFill>
                            <a:schemeClr val="tx1"/>
                          </a:solidFill>
                          <a:effectLst/>
                        </a:rPr>
                        <a:t>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weet aan welke voorwaarden biologische voeding moet voldoen.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61024179"/>
                  </a:ext>
                </a:extLst>
              </a:tr>
              <a:tr h="469333">
                <a:tc>
                  <a:txBody>
                    <a:bodyPr/>
                    <a:lstStyle/>
                    <a:p>
                      <a:pPr>
                        <a:spcBef>
                          <a:spcPts val="200"/>
                        </a:spcBef>
                        <a:spcAft>
                          <a:spcPts val="200"/>
                        </a:spcAft>
                        <a:tabLst>
                          <a:tab pos="180340" algn="l"/>
                        </a:tabLst>
                      </a:pPr>
                      <a:r>
                        <a:rPr lang="nl-NL" sz="1300" b="1">
                          <a:solidFill>
                            <a:schemeClr val="tx1"/>
                          </a:solidFill>
                          <a:effectLst/>
                        </a:rPr>
                        <a:t>Duurzame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duurzame voeding is.</a:t>
                      </a:r>
                    </a:p>
                    <a:p>
                      <a:pPr>
                        <a:spcBef>
                          <a:spcPts val="200"/>
                        </a:spcBef>
                        <a:spcAft>
                          <a:spcPts val="200"/>
                        </a:spcAft>
                        <a:tabLst>
                          <a:tab pos="180340" algn="l"/>
                        </a:tabLst>
                      </a:pPr>
                      <a:r>
                        <a:rPr lang="nl-NL" sz="1300" b="1">
                          <a:solidFill>
                            <a:schemeClr val="tx1"/>
                          </a:solidFill>
                          <a:effectLst/>
                        </a:rPr>
                        <a:t>Je weet wat het verschil tussen duurzame voeding en 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41403904"/>
                  </a:ext>
                </a:extLst>
              </a:tr>
              <a:tr h="328502">
                <a:tc>
                  <a:txBody>
                    <a:bodyPr/>
                    <a:lstStyle/>
                    <a:p>
                      <a:pPr>
                        <a:spcAft>
                          <a:spcPts val="0"/>
                        </a:spcAft>
                      </a:pPr>
                      <a:r>
                        <a:rPr lang="nl-NL" sz="1300" b="1">
                          <a:solidFill>
                            <a:schemeClr val="tx1"/>
                          </a:solidFill>
                          <a:effectLst/>
                        </a:rPr>
                        <a:t>Keurmerken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300" b="1">
                          <a:solidFill>
                            <a:schemeClr val="tx1"/>
                          </a:solidFill>
                          <a:effectLst/>
                        </a:rPr>
                        <a:t>Je kent de top 10 keurmerken en weet op welke wijze keurmerken worden bepaald. Je weet de relatie te leggen naar duurzaam en biologisch.</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4275184616"/>
                  </a:ext>
                </a:extLst>
              </a:tr>
              <a:tr h="469333">
                <a:tc>
                  <a:txBody>
                    <a:bodyPr/>
                    <a:lstStyle/>
                    <a:p>
                      <a:pPr>
                        <a:spcAft>
                          <a:spcPts val="0"/>
                        </a:spcAft>
                      </a:pPr>
                      <a:r>
                        <a:rPr lang="nl-NL" sz="1300" b="1">
                          <a:solidFill>
                            <a:schemeClr val="tx1"/>
                          </a:solidFill>
                          <a:effectLst/>
                        </a:rPr>
                        <a:t>Duurzame voedselproductieketen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300" b="1">
                          <a:solidFill>
                            <a:schemeClr val="tx1"/>
                          </a:solidFill>
                          <a:effectLst/>
                        </a:rPr>
                        <a:t>Je kan de voedselproductieketen uitleggen en hierbij duurzame voorbeelden adviseren.</a:t>
                      </a:r>
                    </a:p>
                    <a:p>
                      <a:pPr>
                        <a:spcBef>
                          <a:spcPts val="200"/>
                        </a:spcBef>
                        <a:spcAft>
                          <a:spcPts val="200"/>
                        </a:spcAft>
                        <a:tabLst>
                          <a:tab pos="180340" algn="l"/>
                        </a:tabLst>
                      </a:pPr>
                      <a:r>
                        <a:rPr lang="nl-NL" sz="1300" b="1">
                          <a:solidFill>
                            <a:schemeClr val="tx1"/>
                          </a:solidFill>
                          <a:effectLst/>
                        </a:rPr>
                        <a:t>Je kent de 7 stappen die bijdragen tot duurzamer eten en kunt ook uitleggen waarom ze een bijdrage leveren.</a:t>
                      </a:r>
                    </a:p>
                  </a:txBody>
                  <a:tcPr marL="19942" marR="19942" marT="0" marB="0"/>
                </a:tc>
                <a:extLst>
                  <a:ext uri="{0D108BD9-81ED-4DB2-BD59-A6C34878D82A}">
                    <a16:rowId xmlns:a16="http://schemas.microsoft.com/office/drawing/2014/main" val="4116186457"/>
                  </a:ext>
                </a:extLst>
              </a:tr>
              <a:tr h="208000">
                <a:tc>
                  <a:txBody>
                    <a:bodyPr/>
                    <a:lstStyle/>
                    <a:p>
                      <a:pPr>
                        <a:spcAft>
                          <a:spcPts val="0"/>
                        </a:spcAft>
                      </a:pPr>
                      <a:r>
                        <a:rPr lang="nl-NL" sz="1300" b="1">
                          <a:solidFill>
                            <a:schemeClr val="tx1"/>
                          </a:solidFill>
                          <a:effectLst/>
                        </a:rPr>
                        <a:t>Urban farming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uitleggen wat Urban farming is en kunt de relatie leggen met aspecten die bijdragen tot gezondheid.</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310358799"/>
                  </a:ext>
                </a:extLst>
              </a:tr>
              <a:tr h="832000">
                <a:tc>
                  <a:txBody>
                    <a:bodyPr/>
                    <a:lstStyle/>
                    <a:p>
                      <a:pPr>
                        <a:spcAft>
                          <a:spcPts val="0"/>
                        </a:spcAft>
                      </a:pPr>
                      <a:r>
                        <a:rPr lang="nl-NL" sz="1300" b="1">
                          <a:solidFill>
                            <a:schemeClr val="tx1"/>
                          </a:solidFill>
                          <a:effectLst/>
                        </a:rPr>
                        <a:t>Kruiden (en specerijen)</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dirty="0">
                          <a:solidFill>
                            <a:schemeClr val="tx1"/>
                          </a:solidFill>
                          <a:effectLst/>
                        </a:rPr>
                        <a:t>Je weet hoe je kruiden kunt toepassen in een gezonde leefstijl en weet wat signatuurleer is.</a:t>
                      </a:r>
                    </a:p>
                    <a:p>
                      <a:pPr>
                        <a:spcAft>
                          <a:spcPts val="0"/>
                        </a:spcAft>
                      </a:pPr>
                      <a:r>
                        <a:rPr lang="nl-NL" sz="1300" b="1" dirty="0">
                          <a:solidFill>
                            <a:schemeClr val="tx1"/>
                          </a:solidFill>
                          <a:effectLst/>
                        </a:rPr>
                        <a:t>Je kunt benoemen waarom kruiden een belangrijke rol spelen in een duurzame omgeving.</a:t>
                      </a:r>
                    </a:p>
                    <a:p>
                      <a:pPr>
                        <a:spcAft>
                          <a:spcPts val="0"/>
                        </a:spcAft>
                      </a:pPr>
                      <a:r>
                        <a:rPr lang="nl-NL" sz="1300" b="1" dirty="0">
                          <a:solidFill>
                            <a:schemeClr val="tx1"/>
                          </a:solidFill>
                          <a:effectLst/>
                        </a:rPr>
                        <a:t>Je kent voorbeelden welke kruiden en specerijen gebruik kunnen worden als zoutvervangers.</a:t>
                      </a:r>
                    </a:p>
                    <a:p>
                      <a:pPr>
                        <a:spcAft>
                          <a:spcPts val="0"/>
                        </a:spcAft>
                      </a:pPr>
                      <a:r>
                        <a:rPr lang="nl-NL" sz="1300" b="1" dirty="0">
                          <a:solidFill>
                            <a:schemeClr val="tx1"/>
                          </a:solidFill>
                          <a:effectLst/>
                        </a:rPr>
                        <a:t>Je kunt de relatie leggen tussen kruiden en de kwaliteit van landbouw. </a:t>
                      </a:r>
                    </a:p>
                  </a:txBody>
                  <a:tcPr marL="19942" marR="19942" marT="0" marB="0"/>
                </a:tc>
                <a:extLst>
                  <a:ext uri="{0D108BD9-81ED-4DB2-BD59-A6C34878D82A}">
                    <a16:rowId xmlns:a16="http://schemas.microsoft.com/office/drawing/2014/main" val="1166868302"/>
                  </a:ext>
                </a:extLst>
              </a:tr>
            </a:tbl>
          </a:graphicData>
        </a:graphic>
      </p:graphicFrame>
    </p:spTree>
    <p:extLst>
      <p:ext uri="{BB962C8B-B14F-4D97-AF65-F5344CB8AC3E}">
        <p14:creationId xmlns:p14="http://schemas.microsoft.com/office/powerpoint/2010/main" val="335803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Aspecten van duurzaamheid: productieketen</a:t>
            </a:r>
          </a:p>
        </p:txBody>
      </p:sp>
      <p:sp>
        <p:nvSpPr>
          <p:cNvPr id="3" name="Tijdelijke aanduiding voor inhoud 2"/>
          <p:cNvSpPr>
            <a:spLocks noGrp="1"/>
          </p:cNvSpPr>
          <p:nvPr>
            <p:ph idx="1"/>
          </p:nvPr>
        </p:nvSpPr>
        <p:spPr>
          <a:xfrm>
            <a:off x="838199" y="1585211"/>
            <a:ext cx="8188105" cy="3697058"/>
          </a:xfrm>
        </p:spPr>
        <p:txBody>
          <a:bodyPr>
            <a:normAutofit/>
          </a:bodyPr>
          <a:lstStyle/>
          <a:p>
            <a:r>
              <a:rPr lang="nl-NL" sz="2400" dirty="0"/>
              <a:t>Elk product in de winkel heeft een aantal productiefasen doorlopen</a:t>
            </a:r>
          </a:p>
          <a:p>
            <a:r>
              <a:rPr lang="nl-NL" sz="2400" dirty="0"/>
              <a:t>Deze productiefasen vormen de voedselproductieketen</a:t>
            </a:r>
          </a:p>
          <a:p>
            <a:r>
              <a:rPr lang="nl-NL" sz="2400" dirty="0"/>
              <a:t>Bij iedere productiefase worden broeikasgassen uitgestoten</a:t>
            </a:r>
          </a:p>
          <a:p>
            <a:r>
              <a:rPr lang="nl-NL" sz="2400" dirty="0"/>
              <a:t>Landbouw is verantwoordelijk voor +/- 40% van de broeikasgasuitstoot van voeding </a:t>
            </a:r>
          </a:p>
        </p:txBody>
      </p:sp>
      <p:pic>
        <p:nvPicPr>
          <p:cNvPr id="4" name="Afbeelding 3"/>
          <p:cNvPicPr>
            <a:picLocks noChangeAspect="1"/>
          </p:cNvPicPr>
          <p:nvPr/>
        </p:nvPicPr>
        <p:blipFill>
          <a:blip r:embed="rId3"/>
          <a:stretch>
            <a:fillRect/>
          </a:stretch>
        </p:blipFill>
        <p:spPr>
          <a:xfrm>
            <a:off x="8623415" y="3874959"/>
            <a:ext cx="3106072" cy="2061789"/>
          </a:xfrm>
          <a:prstGeom prst="rect">
            <a:avLst/>
          </a:prstGeom>
        </p:spPr>
      </p:pic>
      <p:pic>
        <p:nvPicPr>
          <p:cNvPr id="5" name="Afbeelding 4"/>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415578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computer, toetsenbord, speelgoed, tafel&#10;&#10;Automatisch gegenereerde beschrijving">
            <a:extLst>
              <a:ext uri="{FF2B5EF4-FFF2-40B4-BE49-F238E27FC236}">
                <a16:creationId xmlns:a16="http://schemas.microsoft.com/office/drawing/2014/main" id="{1CC8296B-95AE-7E40-81F7-CF7B4258E743}"/>
              </a:ext>
            </a:extLst>
          </p:cNvPr>
          <p:cNvPicPr>
            <a:picLocks noGrp="1" noChangeAspect="1"/>
          </p:cNvPicPr>
          <p:nvPr>
            <p:ph idx="1"/>
          </p:nvPr>
        </p:nvPicPr>
        <p:blipFill rotWithShape="1">
          <a:blip r:embed="rId2"/>
          <a:srcRect l="8808" r="18553"/>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72401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0676543D-7567-7243-B0E7-743CE3A04D61}"/>
              </a:ext>
            </a:extLst>
          </p:cNvPr>
          <p:cNvSpPr>
            <a:spLocks noGrp="1"/>
          </p:cNvSpPr>
          <p:nvPr>
            <p:ph type="title"/>
          </p:nvPr>
        </p:nvSpPr>
        <p:spPr>
          <a:xfrm>
            <a:off x="851183" y="1143000"/>
            <a:ext cx="4846320" cy="2898648"/>
          </a:xfrm>
        </p:spPr>
        <p:txBody>
          <a:bodyPr vert="horz" lIns="91440" tIns="45720" rIns="91440" bIns="45720" rtlCol="0" anchor="b">
            <a:normAutofit/>
          </a:bodyPr>
          <a:lstStyle/>
          <a:p>
            <a:r>
              <a:rPr lang="en-US"/>
              <a:t>Go for it!</a:t>
            </a:r>
          </a:p>
        </p:txBody>
      </p:sp>
      <p:sp>
        <p:nvSpPr>
          <p:cNvPr id="36" name="Rectangle 35">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82975"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descr="Afbeelding met tekening&#10;&#10;Automatisch gegenereerde beschrijving">
            <a:extLst>
              <a:ext uri="{FF2B5EF4-FFF2-40B4-BE49-F238E27FC236}">
                <a16:creationId xmlns:a16="http://schemas.microsoft.com/office/drawing/2014/main" id="{9208771B-0E1E-1A41-9A13-28D72C376244}"/>
              </a:ext>
            </a:extLst>
          </p:cNvPr>
          <p:cNvPicPr>
            <a:picLocks noChangeAspect="1"/>
          </p:cNvPicPr>
          <p:nvPr/>
        </p:nvPicPr>
        <p:blipFill>
          <a:blip r:embed="rId2"/>
          <a:srcRect/>
          <a:stretch/>
        </p:blipFill>
        <p:spPr>
          <a:xfrm>
            <a:off x="6260957" y="240409"/>
            <a:ext cx="5440999" cy="3046960"/>
          </a:xfrm>
          <a:prstGeom prst="rect">
            <a:avLst/>
          </a:prstGeom>
        </p:spPr>
      </p:pic>
      <p:sp>
        <p:nvSpPr>
          <p:cNvPr id="38" name="Rectangle 37">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897" y="4177748"/>
            <a:ext cx="4824407"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tekst, tekening&#10;&#10;Automatisch gegenereerde beschrijving">
            <a:extLst>
              <a:ext uri="{FF2B5EF4-FFF2-40B4-BE49-F238E27FC236}">
                <a16:creationId xmlns:a16="http://schemas.microsoft.com/office/drawing/2014/main" id="{0210F55A-DCAB-6241-8084-795B9E159DED}"/>
              </a:ext>
            </a:extLst>
          </p:cNvPr>
          <p:cNvPicPr>
            <a:picLocks noGrp="1" noChangeAspect="1"/>
          </p:cNvPicPr>
          <p:nvPr>
            <p:ph idx="4294967295"/>
          </p:nvPr>
        </p:nvPicPr>
        <p:blipFill>
          <a:blip r:embed="rId3"/>
          <a:stretch>
            <a:fillRect/>
          </a:stretch>
        </p:blipFill>
        <p:spPr>
          <a:xfrm>
            <a:off x="6260956" y="3570630"/>
            <a:ext cx="5441001" cy="3046960"/>
          </a:xfrm>
          <a:prstGeom prst="rect">
            <a:avLst/>
          </a:prstGeom>
        </p:spPr>
      </p:pic>
      <p:pic>
        <p:nvPicPr>
          <p:cNvPr id="10" name="Afbeelding 9">
            <a:extLst>
              <a:ext uri="{FF2B5EF4-FFF2-40B4-BE49-F238E27FC236}">
                <a16:creationId xmlns:a16="http://schemas.microsoft.com/office/drawing/2014/main" id="{92F33CF6-AEAD-CA4B-BB90-841277C4A04C}"/>
              </a:ext>
            </a:extLst>
          </p:cNvPr>
          <p:cNvPicPr>
            <a:picLocks noChangeAspect="1"/>
          </p:cNvPicPr>
          <p:nvPr/>
        </p:nvPicPr>
        <p:blipFill>
          <a:blip r:embed="rId4"/>
          <a:srcRect/>
          <a:stretch/>
        </p:blipFill>
        <p:spPr>
          <a:xfrm>
            <a:off x="6260956" y="177350"/>
            <a:ext cx="5440999" cy="3046959"/>
          </a:xfrm>
          <a:prstGeom prst="rect">
            <a:avLst/>
          </a:prstGeom>
        </p:spPr>
      </p:pic>
    </p:spTree>
    <p:extLst>
      <p:ext uri="{BB962C8B-B14F-4D97-AF65-F5344CB8AC3E}">
        <p14:creationId xmlns:p14="http://schemas.microsoft.com/office/powerpoint/2010/main" val="242277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4078A-E1CA-2440-846C-E7BA2DB65820}"/>
              </a:ext>
            </a:extLst>
          </p:cNvPr>
          <p:cNvSpPr>
            <a:spLocks noGrp="1"/>
          </p:cNvSpPr>
          <p:nvPr>
            <p:ph type="title"/>
          </p:nvPr>
        </p:nvSpPr>
        <p:spPr/>
        <p:txBody>
          <a:bodyPr/>
          <a:lstStyle/>
          <a:p>
            <a:r>
              <a:rPr lang="nl-NL" dirty="0"/>
              <a:t>Succes met de toets!!!</a:t>
            </a:r>
          </a:p>
        </p:txBody>
      </p:sp>
    </p:spTree>
    <p:extLst>
      <p:ext uri="{BB962C8B-B14F-4D97-AF65-F5344CB8AC3E}">
        <p14:creationId xmlns:p14="http://schemas.microsoft.com/office/powerpoint/2010/main" val="2999519792"/>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AnalogousFromRegularSeedLeftStep">
      <a:dk1>
        <a:srgbClr val="000000"/>
      </a:dk1>
      <a:lt1>
        <a:srgbClr val="FFFFFF"/>
      </a:lt1>
      <a:dk2>
        <a:srgbClr val="413024"/>
      </a:dk2>
      <a:lt2>
        <a:srgbClr val="E2E7E8"/>
      </a:lt2>
      <a:accent1>
        <a:srgbClr val="C35E4D"/>
      </a:accent1>
      <a:accent2>
        <a:srgbClr val="B13B5B"/>
      </a:accent2>
      <a:accent3>
        <a:srgbClr val="C34D9E"/>
      </a:accent3>
      <a:accent4>
        <a:srgbClr val="A53BB1"/>
      </a:accent4>
      <a:accent5>
        <a:srgbClr val="864DC3"/>
      </a:accent5>
      <a:accent6>
        <a:srgbClr val="5952BB"/>
      </a:accent6>
      <a:hlink>
        <a:srgbClr val="348E9E"/>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543</Words>
  <Application>Microsoft Macintosh PowerPoint</Application>
  <PresentationFormat>Breedbeeld</PresentationFormat>
  <Paragraphs>52</Paragraphs>
  <Slides>7</Slides>
  <Notes>1</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7</vt:i4>
      </vt:variant>
    </vt:vector>
  </HeadingPairs>
  <TitlesOfParts>
    <vt:vector size="17" baseType="lpstr">
      <vt:lpstr>Arial</vt:lpstr>
      <vt:lpstr>Avenir Next LT Pro</vt:lpstr>
      <vt:lpstr>Calibri</vt:lpstr>
      <vt:lpstr>Century Gothic</vt:lpstr>
      <vt:lpstr>Elephant</vt:lpstr>
      <vt:lpstr>Modern Love</vt:lpstr>
      <vt:lpstr>The Hand</vt:lpstr>
      <vt:lpstr>AccentBoxVTI</vt:lpstr>
      <vt:lpstr>BrushVTI</vt:lpstr>
      <vt:lpstr>SketchyVTI</vt:lpstr>
      <vt:lpstr>Herhaling week 8</vt:lpstr>
      <vt:lpstr>Afsluiting IBS</vt:lpstr>
      <vt:lpstr> Begrippenlijst</vt:lpstr>
      <vt:lpstr>Aspecten van duurzaamheid: productieketen</vt:lpstr>
      <vt:lpstr>PowerPoint-presentatie</vt:lpstr>
      <vt:lpstr>Go for it!</vt:lpstr>
      <vt:lpstr>Succes met de toets!!!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Herhaling week 8</dc:title>
  <dc:creator>Mariska de Rouw</dc:creator>
  <cp:lastModifiedBy>Mariska de Rouw</cp:lastModifiedBy>
  <cp:revision>4</cp:revision>
  <dcterms:created xsi:type="dcterms:W3CDTF">2020-06-26T07:53:41Z</dcterms:created>
  <dcterms:modified xsi:type="dcterms:W3CDTF">2020-06-26T10:41:31Z</dcterms:modified>
</cp:coreProperties>
</file>